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67" r:id="rId7"/>
    <p:sldId id="268" r:id="rId8"/>
    <p:sldId id="269" r:id="rId9"/>
    <p:sldId id="270"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E76B4AB-DBE2-440B-A4D2-F33DF3CA7CEF}" type="datetimeFigureOut">
              <a:rPr lang="en-US" smtClean="0"/>
              <a:t>12/11/2025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494AFD2-4442-4A99-84B6-8E96D06FAED6}"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76B4AB-DBE2-440B-A4D2-F33DF3CA7CEF}"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AFD2-4442-4A99-84B6-8E96D06FAED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76B4AB-DBE2-440B-A4D2-F33DF3CA7CEF}"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AFD2-4442-4A99-84B6-8E96D06FAED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E76B4AB-DBE2-440B-A4D2-F33DF3CA7CEF}"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4AFD2-4442-4A99-84B6-8E96D06FAED6}"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E76B4AB-DBE2-440B-A4D2-F33DF3CA7CEF}" type="datetimeFigureOut">
              <a:rPr lang="en-US" smtClean="0"/>
              <a:t>12/11/2025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494AFD2-4442-4A99-84B6-8E96D06FAED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E76B4AB-DBE2-440B-A4D2-F33DF3CA7CEF}"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4AFD2-4442-4A99-84B6-8E96D06FAED6}"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E76B4AB-DBE2-440B-A4D2-F33DF3CA7CEF}"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4AFD2-4442-4A99-84B6-8E96D06FAED6}"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E76B4AB-DBE2-440B-A4D2-F33DF3CA7CEF}"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4AFD2-4442-4A99-84B6-8E96D06FAE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6B4AB-DBE2-440B-A4D2-F33DF3CA7CEF}"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4AFD2-4442-4A99-84B6-8E96D06FAE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76B4AB-DBE2-440B-A4D2-F33DF3CA7CEF}"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4AFD2-4442-4A99-84B6-8E96D06FAED6}"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76B4AB-DBE2-440B-A4D2-F33DF3CA7CEF}" type="datetimeFigureOut">
              <a:rPr lang="en-US" smtClean="0"/>
              <a:t>12/11/2025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494AFD2-4442-4A99-84B6-8E96D06FAED6}"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E76B4AB-DBE2-440B-A4D2-F33DF3CA7CEF}" type="datetimeFigureOut">
              <a:rPr lang="en-US" smtClean="0"/>
              <a:t>12/11/2025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494AFD2-4442-4A99-84B6-8E96D06FAED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Research- Nature, Objective &amp; Types</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Classification based on Inquiry Mode:</a:t>
            </a:r>
            <a:endParaRPr lang="en-US" b="1" dirty="0"/>
          </a:p>
        </p:txBody>
      </p:sp>
      <p:sp>
        <p:nvSpPr>
          <p:cNvPr id="3" name="Content Placeholder 2"/>
          <p:cNvSpPr>
            <a:spLocks noGrp="1"/>
          </p:cNvSpPr>
          <p:nvPr>
            <p:ph sz="quarter" idx="1"/>
          </p:nvPr>
        </p:nvSpPr>
        <p:spPr/>
        <p:txBody>
          <a:bodyPr>
            <a:normAutofit fontScale="62500" lnSpcReduction="20000"/>
          </a:bodyPr>
          <a:lstStyle/>
          <a:p>
            <a:pPr marL="514350" indent="-514350" algn="just">
              <a:buAutoNum type="alphaLcPeriod"/>
            </a:pPr>
            <a:r>
              <a:rPr lang="en-US" b="1" dirty="0" smtClean="0"/>
              <a:t>Structured approach: </a:t>
            </a:r>
            <a:r>
              <a:rPr lang="en-US" dirty="0" smtClean="0"/>
              <a:t>The structured approach to inquiry is usually classified as quantitative research. Here everything that forms the research process- objectives, design, sample, and the questions that you plan to ask of respondents- is predetermined. It is more appropriate to determine the extent of a problem, issue or phenomenon by quantifying the variation e.g. how many people have a particular problem? How many people hold a particular attitude? E.g. asking a guest to give feedback about the dishes served in a restaurant. </a:t>
            </a:r>
          </a:p>
          <a:p>
            <a:pPr marL="514350" indent="-514350" algn="just">
              <a:buAutoNum type="alphaLcPeriod"/>
            </a:pPr>
            <a:r>
              <a:rPr lang="en-US" b="1" dirty="0" smtClean="0"/>
              <a:t>Unstructured approach: </a:t>
            </a:r>
            <a:r>
              <a:rPr lang="en-US" dirty="0" smtClean="0"/>
              <a:t>The unstructured approach to inquiry is usually classified as qualitative research. This approach allows flexibility in all aspects of the research process. It is more appropriate to explore the nature of a problem, issue or phenomenon without quantifying it. Main objective is to describe the variation in a phenomenon, situation or attitude e.g., description of an observed situation, the historical enumeration of events, an account of different opinions different people have about an issue, description of working condition in a particular industry. E.g. when guest is complaining about the room not being comfortable and is demanding a discount the staff has to verify the claims empathically. In many studies you have to combine both qualitative and quantitative approaches. For example, suppose you have to find the types of cuisine / accommodation available in a city and the extent of their popularity. Types of cuisine are the qualitative aspect of the study as finding out about them entails description of the culture and cuisine. The extent of their popularity is the quantitative aspect as it involves estimating the number of people who visit restaurant serving such cuisine and calculating the other indicators that reflect the extent of popularity.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Objectives of Good Research</a:t>
            </a:r>
            <a:endParaRPr lang="en-US" dirty="0"/>
          </a:p>
        </p:txBody>
      </p:sp>
      <p:sp>
        <p:nvSpPr>
          <p:cNvPr id="3" name="Content Placeholder 2"/>
          <p:cNvSpPr>
            <a:spLocks noGrp="1"/>
          </p:cNvSpPr>
          <p:nvPr>
            <p:ph sz="quarter" idx="1"/>
          </p:nvPr>
        </p:nvSpPr>
        <p:spPr/>
        <p:txBody>
          <a:bodyPr>
            <a:normAutofit fontScale="70000" lnSpcReduction="20000"/>
          </a:bodyPr>
          <a:lstStyle/>
          <a:p>
            <a:pPr algn="just" fontAlgn="base">
              <a:buNone/>
            </a:pPr>
            <a:r>
              <a:rPr lang="en-US" dirty="0" smtClean="0"/>
              <a:t>Research </a:t>
            </a:r>
            <a:r>
              <a:rPr lang="en-US" dirty="0"/>
              <a:t>aims to uncover answers to questions by applying scientific procedures. The primary goal of research is to find hidden facts that have yet to be discovered. Although each research study has its specific purpose, research objectives can be broadly categorized into the following groups:</a:t>
            </a:r>
          </a:p>
          <a:p>
            <a:pPr algn="just" fontAlgn="base"/>
            <a:r>
              <a:rPr lang="en-US" dirty="0" smtClean="0"/>
              <a:t>To</a:t>
            </a:r>
            <a:r>
              <a:rPr lang="en-US" dirty="0"/>
              <a:t> test a hypothesis of a causal relationship between variables (such studies are known as hypothesis-testing research or experimental studies).</a:t>
            </a:r>
          </a:p>
          <a:p>
            <a:pPr algn="just" fontAlgn="base"/>
            <a:r>
              <a:rPr lang="en-US" dirty="0"/>
              <a:t>To gain familiarity with a phenomenon or achieve new insights into it (studies with this objective are termed exploratory research studies).</a:t>
            </a:r>
          </a:p>
          <a:p>
            <a:pPr algn="just" fontAlgn="base"/>
            <a:r>
              <a:rPr lang="en-US" dirty="0" smtClean="0"/>
              <a:t>To </a:t>
            </a:r>
            <a:r>
              <a:rPr lang="en-US" dirty="0"/>
              <a:t>determine the frequency with which something occurs or is associated with something else (studies with this objective are known as diagnostic research studies).</a:t>
            </a:r>
          </a:p>
          <a:p>
            <a:pPr algn="just" fontAlgn="base"/>
            <a:r>
              <a:rPr lang="en-US" dirty="0" smtClean="0"/>
              <a:t>To </a:t>
            </a:r>
            <a:r>
              <a:rPr lang="en-US" dirty="0"/>
              <a:t>accurately portray the characteristics of a particular individual, situation, or group (studies with this objective are known as descriptive research studies).</a:t>
            </a:r>
          </a:p>
          <a:p>
            <a:pPr algn="just" fontAlgn="base">
              <a:buNone/>
            </a:pPr>
            <a:r>
              <a:rPr lang="en-US" dirty="0"/>
              <a:t>Research serves as a pool of knowledge. It is a vital source of guidelines for addressing various business, personal, professional, governmental, and social problems. It is a formal training ground, enabling individuals to understand new developments in their respective fields better.</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Nature of a research</a:t>
            </a:r>
            <a:endParaRPr lang="en-US" b="1" dirty="0"/>
          </a:p>
        </p:txBody>
      </p:sp>
      <p:sp>
        <p:nvSpPr>
          <p:cNvPr id="3" name="Content Placeholder 2"/>
          <p:cNvSpPr>
            <a:spLocks noGrp="1"/>
          </p:cNvSpPr>
          <p:nvPr>
            <p:ph sz="quarter" idx="1"/>
          </p:nvPr>
        </p:nvSpPr>
        <p:spPr/>
        <p:txBody>
          <a:bodyPr>
            <a:normAutofit lnSpcReduction="10000"/>
          </a:bodyPr>
          <a:lstStyle/>
          <a:p>
            <a:pPr algn="just">
              <a:buNone/>
            </a:pPr>
            <a:r>
              <a:rPr lang="en-US" dirty="0" smtClean="0"/>
              <a:t>Research is systematic enquiry whose goal is communicable knowledge. </a:t>
            </a:r>
          </a:p>
          <a:p>
            <a:pPr marL="571500" indent="-571500" algn="just">
              <a:buAutoNum type="romanUcPeriod"/>
            </a:pPr>
            <a:r>
              <a:rPr lang="en-US" dirty="0" smtClean="0"/>
              <a:t>Systematic because it is pursued according to some plan</a:t>
            </a:r>
          </a:p>
          <a:p>
            <a:pPr marL="571500" indent="-571500" algn="just">
              <a:buAutoNum type="romanUcPeriod"/>
            </a:pPr>
            <a:r>
              <a:rPr lang="en-US" dirty="0" smtClean="0"/>
              <a:t>An enquiry because it seeks find answer to questions </a:t>
            </a:r>
          </a:p>
          <a:p>
            <a:pPr marL="571500" indent="-571500" algn="just">
              <a:buAutoNum type="romanUcPeriod"/>
            </a:pPr>
            <a:r>
              <a:rPr lang="en-US" dirty="0" smtClean="0"/>
              <a:t>Goal directed because the objects of the enquiry are posed by the task descriptions </a:t>
            </a:r>
            <a:endParaRPr lang="en-US" dirty="0"/>
          </a:p>
          <a:p>
            <a:pPr marL="571500" indent="-571500" algn="just">
              <a:buAutoNum type="romanUcPeriod"/>
            </a:pPr>
            <a:r>
              <a:rPr lang="en-US" dirty="0" smtClean="0"/>
              <a:t>Knowledge directed because the findings of the enquiry must be go beyond providing mere information and </a:t>
            </a:r>
            <a:endParaRPr lang="en-US" dirty="0"/>
          </a:p>
          <a:p>
            <a:pPr marL="571500" indent="-571500" algn="just">
              <a:buAutoNum type="romanUcPeriod"/>
            </a:pPr>
            <a:r>
              <a:rPr lang="en-US" dirty="0" smtClean="0"/>
              <a:t>Communicable because the findings must be intelligible to and located within some framework understanding for an appropriate audience.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Research</a:t>
            </a:r>
            <a:endParaRPr lang="en-US" b="1" dirty="0"/>
          </a:p>
        </p:txBody>
      </p:sp>
      <p:sp>
        <p:nvSpPr>
          <p:cNvPr id="3" name="Content Placeholder 2"/>
          <p:cNvSpPr>
            <a:spLocks noGrp="1"/>
          </p:cNvSpPr>
          <p:nvPr>
            <p:ph sz="quarter" idx="1"/>
          </p:nvPr>
        </p:nvSpPr>
        <p:spPr/>
        <p:txBody>
          <a:bodyPr>
            <a:normAutofit/>
          </a:bodyPr>
          <a:lstStyle/>
          <a:p>
            <a:pPr algn="just">
              <a:buNone/>
            </a:pPr>
            <a:r>
              <a:rPr lang="en-US" dirty="0" smtClean="0"/>
              <a:t>Research can be classified into various categories depending on the perspective under which the research activity is initiated and conducted. </a:t>
            </a:r>
            <a:endParaRPr lang="en-US" dirty="0"/>
          </a:p>
          <a:p>
            <a:pPr algn="just">
              <a:buNone/>
            </a:pPr>
            <a:r>
              <a:rPr lang="en-US" dirty="0" smtClean="0"/>
              <a:t>The categorization depends on the following perspectives in general: </a:t>
            </a:r>
          </a:p>
          <a:p>
            <a:pPr algn="just">
              <a:buNone/>
            </a:pPr>
            <a:r>
              <a:rPr lang="en-US" dirty="0" smtClean="0"/>
              <a:t>• Application of research study </a:t>
            </a:r>
          </a:p>
          <a:p>
            <a:pPr algn="just">
              <a:buNone/>
            </a:pPr>
            <a:r>
              <a:rPr lang="en-US" dirty="0" smtClean="0"/>
              <a:t>• Objectives in undertaking the research</a:t>
            </a:r>
          </a:p>
          <a:p>
            <a:pPr algn="just"/>
            <a:r>
              <a:rPr lang="en-US" dirty="0" smtClean="0"/>
              <a:t>Inquiry mode employed for research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 Classification based on Application: </a:t>
            </a:r>
            <a:endParaRPr lang="en-US" b="1" dirty="0"/>
          </a:p>
        </p:txBody>
      </p:sp>
      <p:sp>
        <p:nvSpPr>
          <p:cNvPr id="3" name="Content Placeholder 2"/>
          <p:cNvSpPr>
            <a:spLocks noGrp="1"/>
          </p:cNvSpPr>
          <p:nvPr>
            <p:ph sz="quarter" idx="1"/>
          </p:nvPr>
        </p:nvSpPr>
        <p:spPr/>
        <p:txBody>
          <a:bodyPr>
            <a:normAutofit fontScale="77500" lnSpcReduction="20000"/>
          </a:bodyPr>
          <a:lstStyle/>
          <a:p>
            <a:pPr marL="514350" indent="-514350" algn="just">
              <a:buAutoNum type="alphaLcPeriod"/>
            </a:pPr>
            <a:r>
              <a:rPr lang="en-US" b="1" dirty="0" smtClean="0"/>
              <a:t>Pure / Basic / Fundamental Research: </a:t>
            </a:r>
            <a:r>
              <a:rPr lang="en-US" dirty="0" smtClean="0"/>
              <a:t>As the term suggests a research activity taken up to look into some aspects of a problem or an issue for the first time is termed as basic or pure. It involves developing and testing theories and hypotheses that are intellectually challenging to the researcher but may or may not have practical application at the present time or in the future. The knowledge produced through pure research is sought in order to add to the existing body of research methods. Pure research is theoretical but has a universal nature. It is more focused on creating scientific knowledge and predictions for further studies. </a:t>
            </a:r>
          </a:p>
          <a:p>
            <a:pPr marL="514350" indent="-514350" algn="just">
              <a:buAutoNum type="alphaLcPeriod"/>
            </a:pPr>
            <a:r>
              <a:rPr lang="en-US" b="1" dirty="0" smtClean="0"/>
              <a:t>Applied / Decisional Research: </a:t>
            </a:r>
            <a:r>
              <a:rPr lang="en-US" dirty="0" smtClean="0"/>
              <a:t>Applied research is done on the basis of pure or fundamental research to solve specific, practical questions; for policy formulation, administration and understanding of a phenomenon. It can be exploratory, but is usually descriptive. The purpose of doing such research is to find solutions to an immediate issue, solving a particular problem, developing new technology and look into future advancements etc. This involves forecasting and assumes that the variables shall not change.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Classification based on Objectives:</a:t>
            </a:r>
            <a:endParaRPr lang="en-US" b="1" dirty="0"/>
          </a:p>
        </p:txBody>
      </p:sp>
      <p:sp>
        <p:nvSpPr>
          <p:cNvPr id="3" name="Content Placeholder 2"/>
          <p:cNvSpPr>
            <a:spLocks noGrp="1"/>
          </p:cNvSpPr>
          <p:nvPr>
            <p:ph sz="quarter" idx="1"/>
          </p:nvPr>
        </p:nvSpPr>
        <p:spPr/>
        <p:txBody>
          <a:bodyPr>
            <a:normAutofit fontScale="85000" lnSpcReduction="20000"/>
          </a:bodyPr>
          <a:lstStyle/>
          <a:p>
            <a:pPr marL="514350" indent="-514350" algn="just">
              <a:buAutoNum type="alphaLcPeriod"/>
            </a:pPr>
            <a:r>
              <a:rPr lang="en-US" b="1" dirty="0" smtClean="0"/>
              <a:t>Descriptive Research</a:t>
            </a:r>
            <a:r>
              <a:rPr lang="en-US" dirty="0" smtClean="0"/>
              <a:t>: This attempts to explain a situation, problem, phenomenon, service or </a:t>
            </a:r>
            <a:r>
              <a:rPr lang="en-US" dirty="0" err="1" smtClean="0"/>
              <a:t>programme</a:t>
            </a:r>
            <a:r>
              <a:rPr lang="en-US" dirty="0" smtClean="0"/>
              <a:t>, or provides information viz. living condition of a community, or describes attitudes towards an issue but this is done systematically. It is used to answer questions of who, what, when, where, and how associated with a particular research question or problem. This type of research makes an attempt to collect any information that can be expressed in quantifiable terms that can be used to statistically analyze a target audience or a particular subject. Descriptive research is used to observe and describe a research subject or problem without influencing or manipulating the variables in any way. Thus, such studies are usually correlation or observational. This type of research is conclusive in nature, rather than inquisitive. E.g. explaining details of budget allocation changes to departmental heads in a meeting to assure clarity and understanding for reasons to bring in a change.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a:buNone/>
            </a:pPr>
            <a:r>
              <a:rPr lang="en-US" b="1" dirty="0" smtClean="0"/>
              <a:t>b. Co relational Research: </a:t>
            </a:r>
            <a:r>
              <a:rPr lang="en-US" dirty="0" smtClean="0"/>
              <a:t>This is a type of non-experimental research method, in which a researcher measures two variables, understands and assesses the statistical relationship between them with no influence from any extraneous variable. This is undertaken to discover or establish the existence of a relationship/ interdependence between two or more aspects of a situation. For example, the mind can memorize the bell of an ice cream seller or sugar candy vendor. Louder the bell sound, closer is the vendor to us. We draw this inference based on our memory and the taste of these delicious food items. This is specifically what co relational research is, establishing a relationship between two variables, ―bell sound‖ and ―distance of the vendor‖ in this particular example. Co relational research is looking for variables that seem to interact with each other so that when you see one variable changing, you have a fair idea how the other variable will change. </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just">
              <a:buNone/>
            </a:pPr>
            <a:r>
              <a:rPr lang="en-US" b="1" dirty="0" smtClean="0"/>
              <a:t>c. Explanatory: </a:t>
            </a:r>
            <a:r>
              <a:rPr lang="en-US" dirty="0" smtClean="0"/>
              <a:t>is the research whose primary purpose is to explain why events occur, to build, elaborate, extend or test a theory. It is more concerned with showcasing, explaining and presenting what we already have. It is the process of turning over 100 rocks to find perhaps 1 or 2 precious gemstones. Explanatory survey research may look into the factors that contribute to customer satisfaction and determine the relative weight of each factor, or seek to model the variables that lead to people shifting to departmental stores from small shops from where they have been making purchases till now. An exploratory survey posted to a social networking site may uncover the fact that an organization‘s customers are unhappy thus helping the organization take up necessary corrective measures.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pPr algn="just">
              <a:buNone/>
            </a:pPr>
            <a:r>
              <a:rPr lang="en-US" b="1" dirty="0" smtClean="0"/>
              <a:t>d. Exploratory Research: </a:t>
            </a:r>
            <a:r>
              <a:rPr lang="en-US" dirty="0" smtClean="0"/>
              <a:t>Exploration has been the human kind‘s passion since the time immemorial. Looking out for new things, new destinations, new food, and new cultures has been the basis of most tourist and travel journeys. In the subjective terms exploratory research is conducted to find a solution for a problem that has not been studied more clearly, intended to establish priorities, develop operational definitions and improve the final research design. Exploratory research helps determine the best research design, data-collection method and selection of subjects. For such a research, a researcher starts with a general idea and uses this research as a medium to identify issues that can be the hub for future research. An important aspect here is that the researcher should be willing to change his/her direction subject to the revelation of new data or insight. Such a research is usually carried out when the problem is at a beginning stage. It is often referred to as grounded theory approach or interpretive research as it used to answer questions like what, why and how. For example: a fast food outlet owner feels that increasing the variety of snacks will enable increase in sales, however he is not sure and needs more information. Thus the owner starts studying local competition, talks to the existing customers, friends etc to find out what are their views about the current menu and what else do they wish to be included in the menu and also assess whether he would be able to generate higher revenues.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29</TotalTime>
  <Words>1491</Words>
  <Application>Microsoft Office PowerPoint</Application>
  <PresentationFormat>On-screen Show (4:3)</PresentationFormat>
  <Paragraphs>32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Research- Nature, Objective &amp; Types</vt:lpstr>
      <vt:lpstr>Objectives of Good Research</vt:lpstr>
      <vt:lpstr>Nature of a research</vt:lpstr>
      <vt:lpstr>Types of Research</vt:lpstr>
      <vt:lpstr>1. Classification based on Application: </vt:lpstr>
      <vt:lpstr>2. Classification based on Objectives:</vt:lpstr>
      <vt:lpstr>Slide 7</vt:lpstr>
      <vt:lpstr>Slide 8</vt:lpstr>
      <vt:lpstr>Slide 9</vt:lpstr>
      <vt:lpstr>3. Classification based on Inquiry Mode: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Nature, Objective &amp; Types</dc:title>
  <dc:creator>Hp</dc:creator>
  <cp:lastModifiedBy>Hp</cp:lastModifiedBy>
  <cp:revision>1</cp:revision>
  <dcterms:created xsi:type="dcterms:W3CDTF">2025-12-11T06:41:48Z</dcterms:created>
  <dcterms:modified xsi:type="dcterms:W3CDTF">2025-12-11T07:11:12Z</dcterms:modified>
</cp:coreProperties>
</file>